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32"/>
  </p:notesMasterIdLst>
  <p:sldIdLst>
    <p:sldId id="287" r:id="rId2"/>
    <p:sldId id="318" r:id="rId3"/>
    <p:sldId id="319" r:id="rId4"/>
    <p:sldId id="300" r:id="rId5"/>
    <p:sldId id="320" r:id="rId6"/>
    <p:sldId id="301" r:id="rId7"/>
    <p:sldId id="321" r:id="rId8"/>
    <p:sldId id="323" r:id="rId9"/>
    <p:sldId id="322" r:id="rId10"/>
    <p:sldId id="324" r:id="rId11"/>
    <p:sldId id="325" r:id="rId12"/>
    <p:sldId id="326" r:id="rId13"/>
    <p:sldId id="342" r:id="rId14"/>
    <p:sldId id="330" r:id="rId15"/>
    <p:sldId id="333" r:id="rId16"/>
    <p:sldId id="304" r:id="rId17"/>
    <p:sldId id="334" r:id="rId18"/>
    <p:sldId id="336" r:id="rId19"/>
    <p:sldId id="335" r:id="rId20"/>
    <p:sldId id="341" r:id="rId21"/>
    <p:sldId id="338" r:id="rId22"/>
    <p:sldId id="295" r:id="rId23"/>
    <p:sldId id="339" r:id="rId24"/>
    <p:sldId id="344" r:id="rId25"/>
    <p:sldId id="343" r:id="rId26"/>
    <p:sldId id="345" r:id="rId27"/>
    <p:sldId id="340" r:id="rId28"/>
    <p:sldId id="284" r:id="rId29"/>
    <p:sldId id="348" r:id="rId30"/>
    <p:sldId id="346" r:id="rId31"/>
  </p:sldIdLst>
  <p:sldSz cx="6858000" cy="9144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<p14:section name="Default Section" id="{3AE4E740-5022-44DB-802A-F1EC106305A2}">
          <p14:sldIdLst>
            <p14:sldId id="287"/>
            <p14:sldId id="318"/>
            <p14:sldId id="319"/>
            <p14:sldId id="300"/>
            <p14:sldId id="320"/>
            <p14:sldId id="301"/>
            <p14:sldId id="321"/>
            <p14:sldId id="323"/>
            <p14:sldId id="322"/>
          </p14:sldIdLst>
        </p14:section>
        <p14:section name="Untitled Section" id="{C69B8279-644F-4D3C-B524-4D3F4163D1E5}">
          <p14:sldIdLst>
            <p14:sldId id="324"/>
            <p14:sldId id="325"/>
            <p14:sldId id="326"/>
            <p14:sldId id="347"/>
            <p14:sldId id="342"/>
            <p14:sldId id="330"/>
            <p14:sldId id="333"/>
            <p14:sldId id="304"/>
            <p14:sldId id="334"/>
            <p14:sldId id="336"/>
            <p14:sldId id="335"/>
            <p14:sldId id="341"/>
            <p14:sldId id="338"/>
            <p14:sldId id="295"/>
            <p14:sldId id="339"/>
            <p14:sldId id="344"/>
            <p14:sldId id="343"/>
            <p14:sldId id="345"/>
            <p14:sldId id="340"/>
            <p14:sldId id="284"/>
            <p14:sldId id="348"/>
            <p14:sldId id="346"/>
          </p14:sldIdLst>
        </p14:section>
      </p14:sectionLst>
    </p:ext>
    <p:ext uri="{EFAFB233-063F-42B5-8137-9DF3F51BA10A}">
      <p15:sldGuideLst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FF0000"/>
    <a:srgbClr val="F8F8F8"/>
    <a:srgbClr val="CE06A8"/>
    <a:srgbClr val="B818BC"/>
    <a:srgbClr val="8A69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542" autoAdjust="0"/>
    <p:restoredTop sz="94660"/>
  </p:normalViewPr>
  <p:slideViewPr>
    <p:cSldViewPr>
      <p:cViewPr>
        <p:scale>
          <a:sx n="93" d="100"/>
          <a:sy n="93" d="100"/>
        </p:scale>
        <p:origin x="-2000" y="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0B44E95-FD8D-4D4C-9D11-002BD286DA34}" type="datetimeFigureOut">
              <a:rPr lang="en-US" smtClean="0"/>
              <a:pPr/>
              <a:t>7/20/17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28863" y="1162050"/>
            <a:ext cx="23526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318366C-DC02-414B-81D9-59F790E662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910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074420" y="479864"/>
            <a:ext cx="5554980" cy="1962912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074420" y="2466752"/>
            <a:ext cx="5554980" cy="23368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BFE5-B222-46B4-A11F-017884F4C377}" type="datetimeFigureOut">
              <a:rPr lang="en-US" smtClean="0"/>
              <a:pPr/>
              <a:t>7/20/17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57CC-8A3D-4625-BEE9-2EED90E47C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91075" y="1885069"/>
            <a:ext cx="157734" cy="280416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867882" y="1793355"/>
            <a:ext cx="48006" cy="85344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BFE5-B222-46B4-A11F-017884F4C377}" type="datetimeFigureOut">
              <a:rPr lang="en-US" smtClean="0"/>
              <a:pPr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57CC-8A3D-4625-BEE9-2EED90E47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43500" y="366188"/>
            <a:ext cx="1371600" cy="780203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366189"/>
            <a:ext cx="4171950" cy="780203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BFE5-B222-46B4-A11F-017884F4C377}" type="datetimeFigureOut">
              <a:rPr lang="en-US" smtClean="0"/>
              <a:pPr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57CC-8A3D-4625-BEE9-2EED90E47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BFE5-B222-46B4-A11F-017884F4C377}" type="datetimeFigureOut">
              <a:rPr lang="en-US" smtClean="0"/>
              <a:pPr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57CC-8A3D-4625-BEE9-2EED90E47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12168" y="-72"/>
            <a:ext cx="5143500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794" y="3467100"/>
            <a:ext cx="4800600" cy="3048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3794" y="1422400"/>
            <a:ext cx="4800600" cy="2012949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BFE5-B222-46B4-A11F-017884F4C377}" type="datetimeFigureOut">
              <a:rPr lang="en-US" smtClean="0"/>
              <a:pPr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57CC-8A3D-4625-BEE9-2EED90E47C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1714500" y="0"/>
            <a:ext cx="57150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29241" y="3752875"/>
            <a:ext cx="157734" cy="280416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806048" y="3661160"/>
            <a:ext cx="48006" cy="85344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706" y="365760"/>
            <a:ext cx="562356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6706" y="2032000"/>
            <a:ext cx="2743200" cy="62179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7066" y="2032000"/>
            <a:ext cx="2743200" cy="62179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BFE5-B222-46B4-A11F-017884F4C377}" type="datetimeFigureOut">
              <a:rPr lang="en-US" smtClean="0"/>
              <a:pPr/>
              <a:t>7/20/17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57CC-8A3D-4625-BEE9-2EED90E47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6880448"/>
            <a:ext cx="6172200" cy="1524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437704"/>
            <a:ext cx="3017520" cy="85344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97580" y="437704"/>
            <a:ext cx="3017520" cy="85344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1292448"/>
            <a:ext cx="3017520" cy="54864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97580" y="1292448"/>
            <a:ext cx="3017520" cy="54864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BFE5-B222-46B4-A11F-017884F4C377}" type="datetimeFigureOut">
              <a:rPr lang="en-US" smtClean="0"/>
              <a:pPr/>
              <a:t>7/20/17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57CC-8A3D-4625-BEE9-2EED90E47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706" y="365760"/>
            <a:ext cx="5623560" cy="1524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BFE5-B222-46B4-A11F-017884F4C377}" type="datetimeFigureOut">
              <a:rPr lang="en-US" smtClean="0"/>
              <a:pPr/>
              <a:t>7/20/17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57CC-8A3D-4625-BEE9-2EED90E47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1238" y="0"/>
            <a:ext cx="6096762" cy="9144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BFE5-B222-46B4-A11F-017884F4C377}" type="datetimeFigureOut">
              <a:rPr lang="en-US" smtClean="0"/>
              <a:pPr/>
              <a:t>7/20/17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57CC-8A3D-4625-BEE9-2EED90E47C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761238" y="-72"/>
            <a:ext cx="54864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89037"/>
            <a:ext cx="2857500" cy="154940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42900" y="1875952"/>
            <a:ext cx="2857500" cy="931333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" y="2844802"/>
            <a:ext cx="6115050" cy="53234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BFE5-B222-46B4-A11F-017884F4C377}" type="datetimeFigureOut">
              <a:rPr lang="en-US" smtClean="0"/>
              <a:pPr/>
              <a:t>7/20/17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57CC-8A3D-4625-BEE9-2EED90E47C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5172" y="1422400"/>
            <a:ext cx="2057400" cy="26416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BFE5-B222-46B4-A11F-017884F4C377}" type="datetimeFigureOut">
              <a:rPr lang="en-US" smtClean="0"/>
              <a:pPr/>
              <a:t>7/20/17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E57CC-8A3D-4625-BEE9-2EED90E47C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1500" y="1422400"/>
            <a:ext cx="3429000" cy="6096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8650" y="1524006"/>
            <a:ext cx="3314700" cy="468604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297544" y="1272456"/>
            <a:ext cx="514350" cy="27241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3752750" y="1249048"/>
            <a:ext cx="486918" cy="27241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6400800"/>
            <a:ext cx="3314700" cy="1016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611944" y="-1087896"/>
            <a:ext cx="1229165" cy="2185183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26614" y="28138"/>
            <a:ext cx="1276643" cy="2269588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37162" y="1406771"/>
            <a:ext cx="844288" cy="1470165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759656" y="-72"/>
            <a:ext cx="6098345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076706" y="366184"/>
            <a:ext cx="5623560" cy="1524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076706" y="1930400"/>
            <a:ext cx="5623560" cy="64008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686050" y="8407400"/>
            <a:ext cx="1600200" cy="63500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fld id="{5779BFE5-B222-46B4-A11F-017884F4C377}" type="datetimeFigureOut">
              <a:rPr lang="en-US" smtClean="0"/>
              <a:pPr/>
              <a:t>7/20/17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286250" y="8407400"/>
            <a:ext cx="2171700" cy="63500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6460236" y="8407400"/>
            <a:ext cx="342900" cy="63500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fld id="{436E57CC-8A3D-4625-BEE9-2EED90E47C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761238" y="-72"/>
            <a:ext cx="54864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Relationship Id="rId3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1652" y="2286000"/>
            <a:ext cx="3314700" cy="196003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Hawaii Coffee Growers Report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5520591"/>
            <a:ext cx="3886200" cy="278035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/>
            <a:r>
              <a:rPr lang="en-US" dirty="0" smtClean="0"/>
              <a:t>Kimo Falconer </a:t>
            </a:r>
          </a:p>
          <a:p>
            <a:r>
              <a:rPr lang="en-US" sz="2400" dirty="0" smtClean="0"/>
              <a:t>MauiGrown Coffee Distributors</a:t>
            </a:r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</a:t>
            </a:r>
            <a:r>
              <a:rPr lang="en-US" dirty="0" smtClean="0"/>
              <a:t>&amp;</a:t>
            </a:r>
            <a:endParaRPr lang="en-US" dirty="0"/>
          </a:p>
          <a:p>
            <a:pPr algn="ctr"/>
            <a:r>
              <a:rPr lang="en-US" dirty="0" smtClean="0"/>
              <a:t>Assistance </a:t>
            </a:r>
            <a:r>
              <a:rPr lang="en-US" dirty="0"/>
              <a:t>from the </a:t>
            </a:r>
          </a:p>
          <a:p>
            <a:pPr algn="ctr"/>
            <a:r>
              <a:rPr lang="en-US" dirty="0"/>
              <a:t>Hawaii Coffee Growers </a:t>
            </a:r>
            <a:r>
              <a:rPr lang="en-US" dirty="0" smtClean="0"/>
              <a:t>Association  </a:t>
            </a:r>
            <a:r>
              <a:rPr lang="en-US" dirty="0"/>
              <a:t>and Industry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2635" y="8128004"/>
            <a:ext cx="1092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July 21, 2017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70" name="Picture 2" descr="S:\Photos &amp; Captions\4-Yellow Caturr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7917" t="18" r="337" b="4689"/>
          <a:stretch/>
        </p:blipFill>
        <p:spPr bwMode="auto">
          <a:xfrm>
            <a:off x="473529" y="1447800"/>
            <a:ext cx="2999338" cy="358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295496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671" y="3894364"/>
            <a:ext cx="6096000" cy="5021036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Andalus" panose="02020603050405020304" pitchFamily="18" charset="-78"/>
              </a:rPr>
              <a:t>2017 – 2018 Outlook</a:t>
            </a:r>
            <a:endParaRPr lang="en-US" dirty="0">
              <a:cs typeface="Andalus" panose="02020603050405020304" pitchFamily="18" charset="-78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cs typeface="Andalus" panose="02020603050405020304" pitchFamily="18" charset="-78"/>
              </a:rPr>
              <a:t>Producing acreage decreased from 275 to 115 acres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Yield expected to </a:t>
            </a:r>
            <a:r>
              <a:rPr lang="en-US" sz="2400" dirty="0" smtClean="0"/>
              <a:t>be 225,000 </a:t>
            </a:r>
            <a:r>
              <a:rPr lang="en-US" sz="2400" dirty="0" err="1"/>
              <a:t>lbs</a:t>
            </a:r>
            <a:r>
              <a:rPr lang="en-US" sz="2400" dirty="0"/>
              <a:t> cherry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/>
              <a:t>2017 </a:t>
            </a:r>
            <a:r>
              <a:rPr lang="en-US" sz="2600" dirty="0"/>
              <a:t>dryer weather favors good harvest &amp; recovery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/>
              <a:t>Low incidence of mold in Naturals, </a:t>
            </a:r>
            <a:r>
              <a:rPr lang="en-US" sz="2600" dirty="0" smtClean="0"/>
              <a:t>excellent recovery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 smtClean="0"/>
              <a:t>2017 good flowering, expect approx. 35% yield/acre increase</a:t>
            </a:r>
          </a:p>
          <a:p>
            <a:pPr marL="402336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3" descr="IMG_21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990599"/>
            <a:ext cx="3929742" cy="2947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 rot="16200000">
            <a:off x="-2697692" y="3364442"/>
            <a:ext cx="6248400" cy="1005416"/>
          </a:xfrm>
          <a:prstGeom prst="rect">
            <a:avLst/>
          </a:prstGeom>
        </p:spPr>
        <p:txBody>
          <a:bodyPr vert="horz" anchor="ctr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Waialua Estate Coffee cont.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9272" t="21317" r="50000" b="66287"/>
          <a:stretch/>
        </p:blipFill>
        <p:spPr bwMode="auto">
          <a:xfrm>
            <a:off x="5562600" y="152400"/>
            <a:ext cx="887639" cy="70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29200" y="76200"/>
            <a:ext cx="1752600" cy="838200"/>
          </a:xfrm>
        </p:spPr>
        <p:txBody>
          <a:bodyPr vert="horz">
            <a:norm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Oahu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022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1219200"/>
            <a:ext cx="5791200" cy="7278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3E9EB4"/>
              </a:buClr>
              <a:buFont typeface="Wingdings" panose="05000000000000000000" pitchFamily="2" charset="2"/>
              <a:buChar char="§"/>
            </a:pPr>
            <a:r>
              <a:rPr lang="en-US" sz="2600" dirty="0" smtClean="0"/>
              <a:t> Increase </a:t>
            </a:r>
            <a:r>
              <a:rPr lang="en-US" sz="2600" dirty="0"/>
              <a:t>monitoring of CBB traps and </a:t>
            </a:r>
            <a:r>
              <a:rPr lang="en-US" sz="2600" dirty="0" smtClean="0"/>
              <a:t>surveys</a:t>
            </a:r>
          </a:p>
          <a:p>
            <a:pPr lvl="1">
              <a:buClr>
                <a:srgbClr val="3E9EB4"/>
              </a:buClr>
            </a:pPr>
            <a:endParaRPr lang="en-US" sz="2600" dirty="0"/>
          </a:p>
          <a:p>
            <a:pPr lvl="1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sz="2600" dirty="0" smtClean="0"/>
              <a:t> Monthly </a:t>
            </a:r>
            <a:r>
              <a:rPr lang="en-US" sz="2600" dirty="0"/>
              <a:t>sprays of </a:t>
            </a:r>
            <a:r>
              <a:rPr lang="en-US" sz="2600" dirty="0" err="1"/>
              <a:t>Botanigard</a:t>
            </a:r>
            <a:r>
              <a:rPr lang="en-US" sz="2600" dirty="0"/>
              <a:t> and </a:t>
            </a:r>
            <a:r>
              <a:rPr lang="en-US" sz="2600" dirty="0" err="1"/>
              <a:t>Pyganic</a:t>
            </a:r>
            <a:r>
              <a:rPr lang="en-US" sz="2600" dirty="0"/>
              <a:t> (</a:t>
            </a:r>
            <a:r>
              <a:rPr lang="en-US" sz="2500" dirty="0"/>
              <a:t>starts 30 days after flowering</a:t>
            </a:r>
            <a:r>
              <a:rPr lang="en-US" sz="2500" dirty="0" smtClean="0"/>
              <a:t>)</a:t>
            </a:r>
          </a:p>
          <a:p>
            <a:pPr lvl="1">
              <a:buClr>
                <a:srgbClr val="009999"/>
              </a:buClr>
            </a:pPr>
            <a:endParaRPr lang="en-US" sz="2500" dirty="0"/>
          </a:p>
          <a:p>
            <a:pPr lvl="1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sz="2600" dirty="0" smtClean="0"/>
              <a:t> 400 </a:t>
            </a:r>
            <a:r>
              <a:rPr lang="en-US" sz="2600" dirty="0"/>
              <a:t>gallon </a:t>
            </a:r>
            <a:r>
              <a:rPr lang="en-US" sz="2600" dirty="0" err="1"/>
              <a:t>Gearmore</a:t>
            </a:r>
            <a:r>
              <a:rPr lang="en-US" sz="2600" dirty="0"/>
              <a:t> canon mister, effective in dense </a:t>
            </a:r>
            <a:r>
              <a:rPr lang="en-US" sz="2600" dirty="0" smtClean="0"/>
              <a:t>canopies</a:t>
            </a:r>
          </a:p>
          <a:p>
            <a:pPr lvl="1">
              <a:buClr>
                <a:srgbClr val="009999"/>
              </a:buClr>
            </a:pPr>
            <a:endParaRPr lang="en-US" sz="2600" dirty="0"/>
          </a:p>
          <a:p>
            <a:pPr lvl="1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sz="2600" dirty="0" smtClean="0"/>
              <a:t> Biggest </a:t>
            </a:r>
            <a:r>
              <a:rPr lang="en-US" sz="2600" dirty="0"/>
              <a:t>unresolved challenge is removing remaining raisins from </a:t>
            </a:r>
            <a:r>
              <a:rPr lang="en-US" sz="2600" dirty="0" smtClean="0"/>
              <a:t>trees</a:t>
            </a:r>
          </a:p>
          <a:p>
            <a:pPr lvl="1">
              <a:buClr>
                <a:srgbClr val="009999"/>
              </a:buClr>
            </a:pPr>
            <a:endParaRPr lang="en-US" sz="2600" dirty="0"/>
          </a:p>
          <a:p>
            <a:pPr lvl="1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sz="2600" dirty="0" smtClean="0"/>
              <a:t> Raisin </a:t>
            </a:r>
            <a:r>
              <a:rPr lang="en-US" sz="2600" dirty="0"/>
              <a:t>on the ground shows less </a:t>
            </a:r>
            <a:r>
              <a:rPr lang="en-US" sz="2600" dirty="0" smtClean="0"/>
              <a:t>    CBB </a:t>
            </a:r>
            <a:r>
              <a:rPr lang="en-US" sz="2600" dirty="0"/>
              <a:t>infestation than those</a:t>
            </a:r>
            <a:r>
              <a:rPr lang="en-US" sz="2600" dirty="0" smtClean="0"/>
              <a:t> </a:t>
            </a:r>
            <a:r>
              <a:rPr lang="en-US" sz="2600" dirty="0" smtClean="0"/>
              <a:t>left on trees</a:t>
            </a:r>
            <a:endParaRPr lang="en-US" sz="2600" dirty="0" smtClean="0"/>
          </a:p>
          <a:p>
            <a:pPr lvl="1">
              <a:buClr>
                <a:srgbClr val="009999"/>
              </a:buClr>
            </a:pPr>
            <a:endParaRPr lang="en-US" sz="2600" dirty="0"/>
          </a:p>
          <a:p>
            <a:pPr lvl="1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sz="2600" dirty="0" smtClean="0"/>
              <a:t> Using </a:t>
            </a:r>
            <a:r>
              <a:rPr lang="en-US" sz="2600" dirty="0"/>
              <a:t>the SHAC and </a:t>
            </a:r>
            <a:r>
              <a:rPr lang="en-US" sz="2600" dirty="0" smtClean="0"/>
              <a:t>HDOA           subsidy </a:t>
            </a:r>
            <a:r>
              <a:rPr lang="en-US" sz="2600" dirty="0"/>
              <a:t>program or </a:t>
            </a:r>
            <a:r>
              <a:rPr lang="en-US" sz="2600" dirty="0" err="1" smtClean="0"/>
              <a:t>Botanigard</a:t>
            </a:r>
            <a:endParaRPr lang="en-US" sz="2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6200000">
            <a:off x="-2697692" y="3364442"/>
            <a:ext cx="6248400" cy="1005416"/>
          </a:xfrm>
          <a:prstGeom prst="rect">
            <a:avLst/>
          </a:prstGeom>
        </p:spPr>
        <p:txBody>
          <a:bodyPr vert="horz" anchor="ctr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Waialua Estate Coffee cont.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9272" t="21317" r="50000" b="66287"/>
          <a:stretch/>
        </p:blipFill>
        <p:spPr bwMode="auto">
          <a:xfrm>
            <a:off x="5592761" y="182335"/>
            <a:ext cx="887639" cy="70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29200" y="114300"/>
            <a:ext cx="1752600" cy="838200"/>
          </a:xfrm>
        </p:spPr>
        <p:txBody>
          <a:bodyPr vert="horz">
            <a:norm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Oahu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852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990600"/>
            <a:ext cx="5623560" cy="1524000"/>
          </a:xfrm>
        </p:spPr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2600" dirty="0" smtClean="0"/>
              <a:t>2017 final year of stump-cut program</a:t>
            </a:r>
            <a:br>
              <a:rPr lang="en-US" sz="2600" dirty="0" smtClean="0"/>
            </a:br>
            <a:endParaRPr lang="en-US" dirty="0"/>
          </a:p>
        </p:txBody>
      </p:sp>
      <p:pic>
        <p:nvPicPr>
          <p:cNvPr id="4" name="Content Placeholder 5" descr="IMG_2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133600"/>
            <a:ext cx="5638800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 rot="16200000">
            <a:off x="-2711390" y="3408749"/>
            <a:ext cx="6248400" cy="1005416"/>
          </a:xfrm>
          <a:prstGeom prst="rect">
            <a:avLst/>
          </a:prstGeom>
        </p:spPr>
        <p:txBody>
          <a:bodyPr vert="horz" anchor="ctr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Waialua Estate Coffee cont.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9272" t="21317" r="50000" b="66287"/>
          <a:stretch/>
        </p:blipFill>
        <p:spPr bwMode="auto">
          <a:xfrm>
            <a:off x="5592762" y="108856"/>
            <a:ext cx="887639" cy="70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94514" y="106135"/>
            <a:ext cx="1676400" cy="838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Oahu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746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IMG_14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71" y="1371600"/>
            <a:ext cx="5739408" cy="7652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 rot="16200000">
            <a:off x="-2697692" y="3364442"/>
            <a:ext cx="6248400" cy="1005416"/>
          </a:xfrm>
          <a:prstGeom prst="rect">
            <a:avLst/>
          </a:prstGeom>
        </p:spPr>
        <p:txBody>
          <a:bodyPr vert="horz" anchor="ctr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Waialua Estate Coffee cont.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9272" t="21317" r="50000" b="66287"/>
          <a:stretch/>
        </p:blipFill>
        <p:spPr bwMode="auto">
          <a:xfrm>
            <a:off x="5592762" y="152399"/>
            <a:ext cx="887639" cy="70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29200" y="76200"/>
            <a:ext cx="1752600" cy="838200"/>
          </a:xfrm>
        </p:spPr>
        <p:txBody>
          <a:bodyPr vert="horz">
            <a:norm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Oahu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24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15519" y="3200400"/>
            <a:ext cx="5785866" cy="6400800"/>
          </a:xfrm>
        </p:spPr>
        <p:txBody>
          <a:bodyPr>
            <a:normAutofit/>
          </a:bodyPr>
          <a:lstStyle/>
          <a:p>
            <a:r>
              <a:rPr lang="en-US" dirty="0" smtClean="0"/>
              <a:t>HARC (</a:t>
            </a:r>
            <a:r>
              <a:rPr lang="en-US" dirty="0" err="1" smtClean="0"/>
              <a:t>Kunia</a:t>
            </a:r>
            <a:r>
              <a:rPr lang="en-US" dirty="0" smtClean="0"/>
              <a:t> &amp; Maunawili)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5-10 acres non productive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CBB found </a:t>
            </a:r>
            <a:r>
              <a:rPr lang="en-US" dirty="0" smtClean="0"/>
              <a:t>at </a:t>
            </a:r>
            <a:r>
              <a:rPr lang="en-US" dirty="0" err="1" smtClean="0"/>
              <a:t>Kunia</a:t>
            </a:r>
            <a:r>
              <a:rPr lang="en-US" dirty="0" smtClean="0"/>
              <a:t> in 2016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Confirmed finding in Maunawili in August 2016, also on the Waianae Coast</a:t>
            </a:r>
          </a:p>
          <a:p>
            <a:pPr marL="402336" lvl="1" indent="0">
              <a:buNone/>
            </a:pPr>
            <a:endParaRPr lang="en-US" dirty="0">
              <a:latin typeface="+mj-lt"/>
              <a:cs typeface="Andalus" panose="02020603050405020304" pitchFamily="18" charset="-78"/>
            </a:endParaRPr>
          </a:p>
          <a:p>
            <a:pPr marL="402336" lvl="1" indent="0">
              <a:buNone/>
            </a:pPr>
            <a:endParaRPr lang="en-US" dirty="0"/>
          </a:p>
          <a:p>
            <a:pPr marL="82296" indent="0">
              <a:buNone/>
            </a:pPr>
            <a:endParaRPr lang="en-US" dirty="0" smtClean="0">
              <a:cs typeface="Andalus" panose="02020603050405020304" pitchFamily="18" charset="-78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 marL="402336" lvl="1" indent="0">
              <a:buNone/>
            </a:pPr>
            <a:endParaRPr lang="en-US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02336" lvl="1" indent="0">
              <a:buNone/>
            </a:pPr>
            <a:endParaRPr lang="en-US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02336" lvl="1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9272" t="21317" r="50000" b="66287"/>
          <a:stretch/>
        </p:blipFill>
        <p:spPr bwMode="auto">
          <a:xfrm>
            <a:off x="5592762" y="176892"/>
            <a:ext cx="887639" cy="70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029200" y="114300"/>
            <a:ext cx="1752600" cy="838200"/>
          </a:xfrm>
        </p:spPr>
        <p:txBody>
          <a:bodyPr vert="horz">
            <a:norm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Oahu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16200000">
            <a:off x="-2711390" y="3408749"/>
            <a:ext cx="6248400" cy="100541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HARC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560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304800"/>
            <a:ext cx="3314700" cy="1524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CE06A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Maui</a:t>
            </a:r>
            <a:endParaRPr lang="en-US" sz="6000" dirty="0">
              <a:solidFill>
                <a:srgbClr val="CE06A8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13707" y="3429000"/>
            <a:ext cx="5943600" cy="3964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314" y="1675401"/>
            <a:ext cx="4838700" cy="60346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MauiGrown Coffee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Maui Coffee Association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marL="402336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160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981200" y="3962400"/>
            <a:ext cx="3317637" cy="4843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914400" y="1295400"/>
            <a:ext cx="5785866" cy="32004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2016 – 2017  Yield/Acreage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315 harvest acres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2,000,000 lbs. cherry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400,000 lbs. green bean</a:t>
            </a:r>
          </a:p>
          <a:p>
            <a:pPr marL="402336" lvl="1" indent="0">
              <a:buFont typeface="Verdana"/>
              <a:buNone/>
            </a:pPr>
            <a:endParaRPr lang="en-US" dirty="0" smtClean="0">
              <a:latin typeface="+mj-lt"/>
              <a:cs typeface="Andalus" panose="02020603050405020304" pitchFamily="18" charset="-78"/>
            </a:endParaRPr>
          </a:p>
          <a:p>
            <a:pPr marL="402336" lvl="1" indent="0">
              <a:buFont typeface="Verdana"/>
              <a:buNone/>
            </a:pPr>
            <a:endParaRPr lang="en-US" dirty="0" smtClean="0"/>
          </a:p>
          <a:p>
            <a:pPr marL="402336" lvl="1" indent="0">
              <a:buNone/>
            </a:pPr>
            <a:endParaRPr lang="en-US" dirty="0" smtClean="0"/>
          </a:p>
          <a:p>
            <a:pPr marL="82296" indent="0">
              <a:buFont typeface="Wingdings 2"/>
              <a:buNone/>
            </a:pPr>
            <a:endParaRPr lang="en-US" dirty="0" smtClean="0">
              <a:cs typeface="Andalus" panose="02020603050405020304" pitchFamily="18" charset="-78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402336" lvl="1" indent="0">
              <a:buFont typeface="Verdana"/>
              <a:buNone/>
            </a:pPr>
            <a:endParaRPr lang="en-US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02336" lvl="1" indent="0">
              <a:buFont typeface="Verdana"/>
              <a:buNone/>
            </a:pPr>
            <a:endParaRPr lang="en-US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02336" lvl="1" indent="0">
              <a:buFont typeface="Verdana"/>
              <a:buNone/>
            </a:pP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16200000">
            <a:off x="-2697692" y="3364442"/>
            <a:ext cx="6248400" cy="100541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E06A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MauiGrown Coffee</a:t>
            </a:r>
            <a:endParaRPr lang="en-US" dirty="0">
              <a:solidFill>
                <a:srgbClr val="CE06A8"/>
              </a:solidFill>
            </a:endParaRPr>
          </a:p>
        </p:txBody>
      </p:sp>
      <p:pic>
        <p:nvPicPr>
          <p:cNvPr id="4100" name="Picture 4" descr="http://www.hear.org/starr/maps/stock/originals/maui_landsat_white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01229"/>
            <a:ext cx="904624" cy="61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200759" y="101295"/>
            <a:ext cx="1524000" cy="81915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E06A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Maui</a:t>
            </a:r>
            <a:endParaRPr lang="en-US" dirty="0">
              <a:solidFill>
                <a:srgbClr val="CE06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547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82250" y="4989763"/>
            <a:ext cx="5861049" cy="41148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cs typeface="Andalus" panose="02020603050405020304" pitchFamily="18" charset="-78"/>
              </a:rPr>
              <a:t>2017 – 2018  -  Outlook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WET early season, flowering inconsistent.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Good growing conditions overall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Acreage expansion ongoing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Yield expected to be 2,000,000 </a:t>
            </a:r>
            <a:r>
              <a:rPr lang="en-US" dirty="0" err="1" smtClean="0"/>
              <a:t>lbs</a:t>
            </a:r>
            <a:r>
              <a:rPr lang="en-US" dirty="0" smtClean="0"/>
              <a:t> cherry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No CBB found on farm</a:t>
            </a:r>
          </a:p>
          <a:p>
            <a:pPr marL="82296" indent="0">
              <a:buNone/>
            </a:pPr>
            <a:endParaRPr lang="en-US" dirty="0" smtClean="0"/>
          </a:p>
          <a:p>
            <a:pPr marL="402336" lvl="1" indent="0">
              <a:buFont typeface="Verdana"/>
              <a:buNone/>
            </a:pPr>
            <a:endParaRPr lang="en-US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02336" lvl="1" indent="0">
              <a:buFont typeface="Verdana"/>
              <a:buNone/>
            </a:pPr>
            <a:endParaRPr lang="en-US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02336" lvl="1" indent="0">
              <a:buFont typeface="Verdana"/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66839" y="609600"/>
            <a:ext cx="5676500" cy="4257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 rot="16200000">
            <a:off x="-2697692" y="3364442"/>
            <a:ext cx="6248400" cy="100541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E06A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MauiGrown Coffee</a:t>
            </a:r>
            <a:endParaRPr lang="en-US" dirty="0">
              <a:solidFill>
                <a:srgbClr val="CE06A8"/>
              </a:solidFill>
            </a:endParaRPr>
          </a:p>
        </p:txBody>
      </p:sp>
      <p:pic>
        <p:nvPicPr>
          <p:cNvPr id="7" name="Picture 4" descr="http://www.hear.org/starr/maps/stock/originals/maui_landsat_white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5954" y="252334"/>
            <a:ext cx="904624" cy="61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219301" y="152400"/>
            <a:ext cx="1524000" cy="819150"/>
          </a:xfrm>
          <a:prstGeom prst="rect">
            <a:avLst/>
          </a:prstGeom>
          <a:noFill/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E06A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Maui</a:t>
            </a:r>
            <a:endParaRPr lang="en-US" dirty="0">
              <a:solidFill>
                <a:srgbClr val="CE06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343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00200" y="1850572"/>
            <a:ext cx="4419600" cy="5892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 rot="16200000">
            <a:off x="-2697692" y="3364442"/>
            <a:ext cx="6248400" cy="100541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E06A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MauiGrown Coffee</a:t>
            </a:r>
            <a:endParaRPr lang="en-US" dirty="0">
              <a:solidFill>
                <a:srgbClr val="CE06A8"/>
              </a:solidFill>
            </a:endParaRPr>
          </a:p>
        </p:txBody>
      </p:sp>
      <p:pic>
        <p:nvPicPr>
          <p:cNvPr id="5" name="Picture 4" descr="http://www.hear.org/starr/maps/stock/originals/maui_landsat_white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5954" y="252334"/>
            <a:ext cx="904624" cy="61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87151" y="152400"/>
            <a:ext cx="1524000" cy="81915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E06A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Maui</a:t>
            </a:r>
            <a:endParaRPr lang="en-US" dirty="0">
              <a:solidFill>
                <a:srgbClr val="CE06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359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66800" y="1524000"/>
            <a:ext cx="5623560" cy="6400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Maui Coffee Association (Upcountry and other regions of Maui)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20 farms reporting in, acreage unknown (est. 100 acres cumulative)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Approx. 20,000 </a:t>
            </a:r>
            <a:r>
              <a:rPr lang="en-US" dirty="0" err="1" smtClean="0"/>
              <a:t>lbs</a:t>
            </a:r>
            <a:r>
              <a:rPr lang="en-US" dirty="0" smtClean="0"/>
              <a:t> cherry moderate increase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All sold roasted/~1% sold as green bean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Yields affected due to heavy rains(+235% normal)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CBB found in </a:t>
            </a:r>
            <a:r>
              <a:rPr lang="en-US" dirty="0" smtClean="0"/>
              <a:t>Hana 2016, </a:t>
            </a:r>
            <a:r>
              <a:rPr lang="en-US" dirty="0"/>
              <a:t>on 6/28/17 CBB reported in </a:t>
            </a:r>
            <a:r>
              <a:rPr lang="en-US" dirty="0" err="1"/>
              <a:t>Ulupalakua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marL="82296" indent="0">
              <a:buNone/>
            </a:pPr>
            <a:endParaRPr lang="en-US" dirty="0">
              <a:cs typeface="Andalus" panose="02020603050405020304" pitchFamily="18" charset="-78"/>
            </a:endParaRPr>
          </a:p>
          <a:p>
            <a:pPr marL="402336" lvl="1" indent="0">
              <a:buNone/>
            </a:pPr>
            <a:endParaRPr lang="en-US" dirty="0" smtClean="0"/>
          </a:p>
          <a:p>
            <a:pPr marL="402336" lvl="1" indent="0">
              <a:buNone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marL="402336" lvl="1" indent="0">
              <a:buNone/>
            </a:pPr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16200000">
            <a:off x="-2697692" y="3364442"/>
            <a:ext cx="6248400" cy="100541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E06A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Maui Coffee Association</a:t>
            </a:r>
            <a:endParaRPr lang="en-US" dirty="0">
              <a:solidFill>
                <a:srgbClr val="CE06A8"/>
              </a:solidFill>
            </a:endParaRPr>
          </a:p>
        </p:txBody>
      </p:sp>
      <p:pic>
        <p:nvPicPr>
          <p:cNvPr id="5" name="Picture 4" descr="http://www.hear.org/starr/maps/stock/originals/maui_landsat_white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5954" y="252334"/>
            <a:ext cx="904624" cy="61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76266" y="152400"/>
            <a:ext cx="1524000" cy="81915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E06A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Maui</a:t>
            </a:r>
            <a:endParaRPr lang="en-US" dirty="0">
              <a:solidFill>
                <a:srgbClr val="CE06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780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38400"/>
            <a:ext cx="5785866" cy="6400800"/>
          </a:xfrm>
        </p:spPr>
        <p:txBody>
          <a:bodyPr>
            <a:normAutofit/>
          </a:bodyPr>
          <a:lstStyle/>
          <a:p>
            <a:r>
              <a:rPr lang="en-US" sz="3100" dirty="0" smtClean="0"/>
              <a:t>USDA Hawaii Coffee Marketings </a:t>
            </a:r>
          </a:p>
          <a:p>
            <a:r>
              <a:rPr lang="en-US" dirty="0" smtClean="0"/>
              <a:t>Kauai</a:t>
            </a:r>
          </a:p>
          <a:p>
            <a:r>
              <a:rPr lang="en-US" dirty="0" smtClean="0"/>
              <a:t>Oahu</a:t>
            </a:r>
          </a:p>
          <a:p>
            <a:r>
              <a:rPr lang="en-US" dirty="0" smtClean="0"/>
              <a:t>Maui</a:t>
            </a:r>
          </a:p>
          <a:p>
            <a:r>
              <a:rPr lang="en-US" dirty="0" smtClean="0"/>
              <a:t>Hawaii Island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740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254" y="2286000"/>
            <a:ext cx="5945136" cy="472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http://www.hear.org/starr/maps/stock/originals/maui_landsat_white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5954" y="252334"/>
            <a:ext cx="904624" cy="61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176266" y="152400"/>
            <a:ext cx="1524000" cy="81915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E06A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Maui</a:t>
            </a:r>
            <a:endParaRPr lang="en-US" dirty="0">
              <a:solidFill>
                <a:srgbClr val="CE06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422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Hawaii Island</a:t>
            </a:r>
            <a:endParaRPr lang="en-US" sz="6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5791200" cy="3853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299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ka'u coffee fa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424" y="2362200"/>
            <a:ext cx="6091576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 rot="16200000">
            <a:off x="-2697692" y="3364442"/>
            <a:ext cx="6248400" cy="100541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Ka’u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66424" y="2362200"/>
            <a:ext cx="6091576" cy="3276600"/>
          </a:xfrm>
          <a:prstGeom prst="rect">
            <a:avLst/>
          </a:prstGeom>
          <a:solidFill>
            <a:srgbClr val="F8F8F8">
              <a:alpha val="59000"/>
            </a:srgbClr>
          </a:solidFill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2016 – 2017  Yield/Acreage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500 harvest acres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4.8 million </a:t>
            </a:r>
            <a:r>
              <a:rPr lang="en-US" dirty="0" smtClean="0"/>
              <a:t>lbs. cherry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351,750 lbs. green bean</a:t>
            </a:r>
          </a:p>
          <a:p>
            <a:pPr marL="82296" indent="0">
              <a:buFont typeface="Wingdings 2"/>
              <a:buNone/>
            </a:pPr>
            <a:endParaRPr lang="en-US" dirty="0" smtClean="0">
              <a:cs typeface="Andalus" panose="02020603050405020304" pitchFamily="18" charset="-78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402336" lvl="1" indent="0">
              <a:buFont typeface="Verdana"/>
              <a:buNone/>
            </a:pPr>
            <a:endParaRPr lang="en-US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02336" lvl="1" indent="0">
              <a:buFont typeface="Verdana"/>
              <a:buNone/>
            </a:pPr>
            <a:endParaRPr lang="en-US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02336" lvl="1" indent="0">
              <a:buFont typeface="Verdana"/>
              <a:buNone/>
            </a:pPr>
            <a:endParaRPr lang="en-US" dirty="0"/>
          </a:p>
        </p:txBody>
      </p:sp>
      <p:pic>
        <p:nvPicPr>
          <p:cNvPr id="13314" name="Picture 2" descr="http://www.hear.org/starr/maps/stock/originals/hawaii_landsat_white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7843"/>
            <a:ext cx="1168756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230187" y="157843"/>
            <a:ext cx="1524000" cy="819150"/>
          </a:xfrm>
          <a:prstGeom prst="rect">
            <a:avLst/>
          </a:prstGeom>
          <a:noFill/>
        </p:spPr>
        <p:txBody>
          <a:bodyPr vert="horz" anchor="ctr">
            <a:normAutofit fontScale="6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Hawaii Island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915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71156"/>
            <a:ext cx="5867400" cy="5644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838200" y="1676400"/>
            <a:ext cx="5851616" cy="6477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cs typeface="Andalus" panose="02020603050405020304" pitchFamily="18" charset="-78"/>
              </a:rPr>
              <a:t>2017 – 2018  -  Outlook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Coffee market continues to grow in </a:t>
            </a:r>
            <a:r>
              <a:rPr lang="en-US" dirty="0" err="1" smtClean="0"/>
              <a:t>Ka’u</a:t>
            </a: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Increased education among workers leading to better yields and consistent quality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Looking at an early harvest season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Immigration policy and labor law compliance will cause difficult harvest season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20% target loss of crop due to labor shortage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Unharvested cherries will exacerbate the CBB problem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Black Twig Borer is </a:t>
            </a:r>
            <a:r>
              <a:rPr lang="en-US" dirty="0" smtClean="0"/>
              <a:t>present</a:t>
            </a:r>
            <a:r>
              <a:rPr lang="en-US" dirty="0" smtClean="0"/>
              <a:t>.</a:t>
            </a:r>
            <a:endParaRPr lang="en-US" dirty="0" smtClean="0"/>
          </a:p>
          <a:p>
            <a:pPr marL="82296" indent="0">
              <a:buNone/>
            </a:pPr>
            <a:endParaRPr lang="en-US" dirty="0" smtClean="0"/>
          </a:p>
          <a:p>
            <a:pPr marL="402336" lvl="1" indent="0">
              <a:buFont typeface="Verdana"/>
              <a:buNone/>
            </a:pPr>
            <a:endParaRPr lang="en-US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02336" lvl="1" indent="0">
              <a:buFont typeface="Verdana"/>
              <a:buNone/>
            </a:pPr>
            <a:endParaRPr lang="en-US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02336" lvl="1" indent="0">
              <a:buFont typeface="Verdana"/>
              <a:buNone/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6200000">
            <a:off x="-2697692" y="3364442"/>
            <a:ext cx="6248400" cy="100541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Ka’u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 descr="http://www.hear.org/starr/maps/stock/originals/hawaii_landsat_white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1168756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57800" y="152400"/>
            <a:ext cx="1524000" cy="819150"/>
          </a:xfrm>
          <a:prstGeom prst="rect">
            <a:avLst/>
          </a:prstGeom>
          <a:noFill/>
        </p:spPr>
        <p:txBody>
          <a:bodyPr vert="horz" anchor="ctr">
            <a:normAutofit fontScale="6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Hawaii Island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403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90800"/>
            <a:ext cx="3695700" cy="6781800"/>
          </a:xfrm>
        </p:spPr>
        <p:txBody>
          <a:bodyPr>
            <a:normAutofit/>
          </a:bodyPr>
          <a:lstStyle/>
          <a:p>
            <a:r>
              <a:rPr lang="en-US" dirty="0" err="1" smtClean="0"/>
              <a:t>Kohala</a:t>
            </a:r>
            <a:r>
              <a:rPr lang="en-US" dirty="0" smtClean="0"/>
              <a:t> </a:t>
            </a:r>
            <a:r>
              <a:rPr lang="en-US" dirty="0"/>
              <a:t>&amp; </a:t>
            </a:r>
            <a:r>
              <a:rPr lang="en-US" dirty="0" err="1"/>
              <a:t>Hamakua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~15 </a:t>
            </a:r>
            <a:r>
              <a:rPr lang="en-US" dirty="0"/>
              <a:t>farms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~45 acres</a:t>
            </a:r>
          </a:p>
          <a:p>
            <a:r>
              <a:rPr lang="en-US" dirty="0" smtClean="0"/>
              <a:t>Hilo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~4 farms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~10 acres</a:t>
            </a:r>
          </a:p>
          <a:p>
            <a:r>
              <a:rPr lang="en-US" dirty="0" err="1" smtClean="0"/>
              <a:t>Puna</a:t>
            </a:r>
            <a:r>
              <a:rPr lang="en-US" dirty="0" smtClean="0"/>
              <a:t> 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~20 </a:t>
            </a:r>
            <a:r>
              <a:rPr lang="en-US" dirty="0"/>
              <a:t>farms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~70 </a:t>
            </a:r>
            <a:r>
              <a:rPr lang="en-US" dirty="0"/>
              <a:t>acres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1026" name="Picture 2" descr="http://www.gonnalove-it.com/ww-images/bigislanddistric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352800"/>
            <a:ext cx="3581400" cy="481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35285" y="1676400"/>
            <a:ext cx="6553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No production figures available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9" name="Picture 2" descr="http://www.hear.org/starr/maps/stock/originals/hawaii_landsat_white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1168756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230187" y="157843"/>
            <a:ext cx="1524000" cy="819150"/>
          </a:xfrm>
          <a:prstGeom prst="rect">
            <a:avLst/>
          </a:prstGeom>
          <a:noFill/>
        </p:spPr>
        <p:txBody>
          <a:bodyPr vert="horz" anchor="ctr">
            <a:normAutofit fontScale="6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Hawaii Island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 rot="16200000">
            <a:off x="-2697692" y="3078692"/>
            <a:ext cx="6248400" cy="100541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Hawaii Island (cont.)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090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1930400"/>
            <a:ext cx="5938266" cy="6400800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Andalus" panose="02020603050405020304" pitchFamily="18" charset="-78"/>
              </a:rPr>
              <a:t>2016 - 2017 </a:t>
            </a:r>
            <a:endParaRPr lang="en-US" dirty="0">
              <a:cs typeface="Andalus" panose="02020603050405020304" pitchFamily="18" charset="-78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Rain was relatively consistent throughout the year which resulted in a late bloom 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Late bloom this season was biggest most concentrated bloom in history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There was a shortage </a:t>
            </a:r>
            <a:r>
              <a:rPr lang="en-US" dirty="0" smtClean="0"/>
              <a:t>of labor </a:t>
            </a:r>
            <a:r>
              <a:rPr lang="en-US" dirty="0" smtClean="0"/>
              <a:t>for the concentrated harvest season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The average CBB content in the cherry greatly reduced this season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Estimated 2.4 million lbs. green bean/approx.  - 900 farms</a:t>
            </a:r>
            <a:endParaRPr lang="en-US" dirty="0"/>
          </a:p>
          <a:p>
            <a:pPr marL="82296" indent="0">
              <a:buNone/>
            </a:pPr>
            <a:endParaRPr lang="en-US" dirty="0"/>
          </a:p>
        </p:txBody>
      </p:sp>
      <p:pic>
        <p:nvPicPr>
          <p:cNvPr id="7" name="Picture 2" descr="http://www.hear.org/starr/maps/stock/originals/hawaii_landsat_white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1168756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219301" y="152400"/>
            <a:ext cx="1524000" cy="819150"/>
          </a:xfrm>
          <a:prstGeom prst="rect">
            <a:avLst/>
          </a:prstGeom>
          <a:noFill/>
        </p:spPr>
        <p:txBody>
          <a:bodyPr vert="horz" anchor="ctr">
            <a:normAutofit fontScale="6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Hawaii Island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16200000">
            <a:off x="-2697692" y="3364442"/>
            <a:ext cx="6248400" cy="100541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Kona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7760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>
            <a:normAutofit lnSpcReduction="1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cs typeface="Andalus" panose="02020603050405020304" pitchFamily="18" charset="-78"/>
              </a:rPr>
              <a:t>2017 – 2018  -  Outlook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Due to a significant bloom in December the crop will not likely be difficult to harvest this season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Harvest season will begin to develop in late September into mid-December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Focused on utilizing foreign labors with legal entry in U.S.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Increased cost in legal foreign labor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HCA will continue to work with USDA Foreign Ag Service on MRL’s for PBO in Japan</a:t>
            </a:r>
          </a:p>
          <a:p>
            <a:pPr marL="82296" indent="0">
              <a:buNone/>
            </a:pPr>
            <a:endParaRPr lang="en-US" dirty="0" smtClean="0"/>
          </a:p>
          <a:p>
            <a:pPr marL="402336" lvl="1" indent="0">
              <a:buFont typeface="Verdana"/>
              <a:buNone/>
            </a:pPr>
            <a:endParaRPr lang="en-US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02336" lvl="1" indent="0">
              <a:buFont typeface="Verdana"/>
              <a:buNone/>
            </a:pPr>
            <a:endParaRPr lang="en-US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02336" lvl="1" indent="0">
              <a:buFont typeface="Verdana"/>
              <a:buNone/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 rot="16200000">
            <a:off x="-2697692" y="3364442"/>
            <a:ext cx="6248400" cy="100541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Kona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 descr="http://www.hear.org/starr/maps/stock/originals/hawaii_landsat_white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1168756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219301" y="152400"/>
            <a:ext cx="1524000" cy="819150"/>
          </a:xfrm>
          <a:prstGeom prst="rect">
            <a:avLst/>
          </a:prstGeom>
          <a:noFill/>
        </p:spPr>
        <p:txBody>
          <a:bodyPr vert="horz" anchor="ctr">
            <a:normAutofit fontScale="6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Hawaii Island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5368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Overview: Hawaii Coffee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964" y="2133600"/>
            <a:ext cx="6011636" cy="6781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2017 - 2018 </a:t>
            </a:r>
            <a:r>
              <a:rPr lang="en-US" sz="2400" dirty="0"/>
              <a:t>coffee season looks </a:t>
            </a:r>
            <a:r>
              <a:rPr lang="en-US" sz="2400" dirty="0" smtClean="0"/>
              <a:t>promising state-wide</a:t>
            </a:r>
            <a:endParaRPr lang="en-US" sz="2400" dirty="0"/>
          </a:p>
          <a:p>
            <a:r>
              <a:rPr lang="en-US" sz="2400" dirty="0" smtClean="0"/>
              <a:t>Coffee industry </a:t>
            </a:r>
            <a:r>
              <a:rPr lang="en-US" sz="2400" dirty="0"/>
              <a:t>is continuing to </a:t>
            </a:r>
            <a:r>
              <a:rPr lang="en-US" sz="2400" dirty="0" smtClean="0"/>
              <a:t>grow in spite of CBB spreading </a:t>
            </a:r>
          </a:p>
          <a:p>
            <a:r>
              <a:rPr lang="en-US" sz="2400" dirty="0" smtClean="0"/>
              <a:t>CBB </a:t>
            </a:r>
            <a:r>
              <a:rPr lang="en-US" sz="2400" dirty="0"/>
              <a:t>currently contained to </a:t>
            </a:r>
            <a:r>
              <a:rPr lang="en-US" sz="2400" dirty="0" smtClean="0"/>
              <a:t>Hawaii Island, Maui </a:t>
            </a:r>
            <a:r>
              <a:rPr lang="en-US" sz="2400" dirty="0"/>
              <a:t>and </a:t>
            </a:r>
            <a:r>
              <a:rPr lang="en-US" sz="2400" dirty="0" smtClean="0"/>
              <a:t>Oahu</a:t>
            </a:r>
            <a:endParaRPr lang="en-US" sz="2400" dirty="0"/>
          </a:p>
          <a:p>
            <a:r>
              <a:rPr lang="en-US" sz="2400" dirty="0"/>
              <a:t>More farmers </a:t>
            </a:r>
            <a:r>
              <a:rPr lang="en-US" sz="2400" dirty="0" smtClean="0"/>
              <a:t>are adopting </a:t>
            </a:r>
            <a:r>
              <a:rPr lang="en-US" sz="2400" dirty="0"/>
              <a:t>CBB management practices and reducing bean damages</a:t>
            </a:r>
          </a:p>
          <a:p>
            <a:r>
              <a:rPr lang="en-US" sz="2400" dirty="0" smtClean="0"/>
              <a:t>Must remain </a:t>
            </a:r>
            <a:r>
              <a:rPr lang="en-US" sz="2400" dirty="0"/>
              <a:t>vigilant of </a:t>
            </a:r>
            <a:r>
              <a:rPr lang="en-US" sz="2400" dirty="0" smtClean="0"/>
              <a:t>the spread of CBB to neighbor islands</a:t>
            </a:r>
          </a:p>
          <a:p>
            <a:r>
              <a:rPr lang="en-US" sz="2400" dirty="0" smtClean="0"/>
              <a:t>Must be aware of pathways to introducing coffee </a:t>
            </a:r>
            <a:r>
              <a:rPr lang="en-US" sz="2400" dirty="0"/>
              <a:t>leaf rust, coffee berry disease and other pests and diseases not </a:t>
            </a:r>
            <a:r>
              <a:rPr lang="en-US" sz="2400" dirty="0" smtClean="0"/>
              <a:t>yet found </a:t>
            </a:r>
            <a:r>
              <a:rPr lang="en-US" sz="2400" dirty="0"/>
              <a:t>in </a:t>
            </a:r>
            <a:r>
              <a:rPr lang="en-US" sz="2400" dirty="0" smtClean="0"/>
              <a:t>Hawaii that could devastate the industry</a:t>
            </a:r>
          </a:p>
          <a:p>
            <a:r>
              <a:rPr lang="en-US" sz="2400" dirty="0" smtClean="0"/>
              <a:t>No longer the only state producing commercial coffee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087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5972"/>
          <a:stretch/>
        </p:blipFill>
        <p:spPr>
          <a:xfrm>
            <a:off x="0" y="0"/>
            <a:ext cx="691515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66184"/>
            <a:ext cx="5938266" cy="1524000"/>
          </a:xfrm>
          <a:solidFill>
            <a:schemeClr val="bg1">
              <a:alpha val="67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dirty="0"/>
              <a:t>Steps to </a:t>
            </a:r>
            <a:r>
              <a:rPr lang="en-US" dirty="0" smtClean="0"/>
              <a:t>Reducing Potential Threats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133600"/>
            <a:ext cx="6172200" cy="6502400"/>
          </a:xfrm>
          <a:solidFill>
            <a:schemeClr val="bg1">
              <a:alpha val="67000"/>
            </a:schemeClr>
          </a:solidFill>
        </p:spPr>
        <p:txBody>
          <a:bodyPr>
            <a:normAutofit/>
          </a:bodyPr>
          <a:lstStyle/>
          <a:p>
            <a:endParaRPr lang="en-US" sz="1100" dirty="0"/>
          </a:p>
          <a:p>
            <a:endParaRPr lang="en-US" sz="2600" dirty="0"/>
          </a:p>
          <a:p>
            <a:pPr lvl="1"/>
            <a:endParaRPr lang="en-US" sz="1200" dirty="0"/>
          </a:p>
          <a:p>
            <a:r>
              <a:rPr lang="en-US" sz="2600" dirty="0"/>
              <a:t>If traveling: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Leave clothing, footwear, hat, and other supplies in the country when exposed or potentially exposed to pests and diseases not found in HI.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Shower and wash clothing or other materials potentially exposed to rust, etc</a:t>
            </a:r>
            <a:r>
              <a:rPr lang="en-US" sz="2400" dirty="0" smtClean="0"/>
              <a:t>. </a:t>
            </a:r>
            <a:r>
              <a:rPr lang="en-US" sz="2400" dirty="0"/>
              <a:t>prior to arrival in Hawaii.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Heat clothing and other materials to 165°F for 3 minutes or more to kill rust </a:t>
            </a:r>
            <a:r>
              <a:rPr lang="en-US" sz="2400" dirty="0" smtClean="0"/>
              <a:t>spores.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905946" y="8834820"/>
            <a:ext cx="26244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http://eskipaper.com/images/free-aviation-wallpaper-1.jpg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177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429" y="3886200"/>
            <a:ext cx="5844541" cy="449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1143000"/>
            <a:ext cx="5562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9999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Do not transport coffee plants, seeds, leaves, soil, used farm or mill supplies, etc. to Hawaii.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16200000">
            <a:off x="-3993092" y="4069292"/>
            <a:ext cx="8839200" cy="100541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Steps to Reducing Potential Threats (cont.)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1595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2345"/>
          <a:stretch/>
        </p:blipFill>
        <p:spPr>
          <a:xfrm>
            <a:off x="838200" y="457199"/>
            <a:ext cx="5867400" cy="8708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40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:\KAANAPALI COFFEE SERVICES\Photos\Red cherri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528" y="2672507"/>
            <a:ext cx="5910072" cy="4617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9926" y="1066800"/>
            <a:ext cx="2722220" cy="9233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Mahalo!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1448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304800"/>
            <a:ext cx="3314700" cy="15240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Kauai</a:t>
            </a:r>
          </a:p>
        </p:txBody>
      </p:sp>
      <p:pic>
        <p:nvPicPr>
          <p:cNvPr id="19458" name="Picture 2" descr="S:\KAANAPALI COFFEE SERVICES\Photos\KCS Photos\IMG_1366.smt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5943600" cy="4457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2133602"/>
            <a:ext cx="3771900" cy="60346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3 commercial coffee farms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Kauai Coffee Company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/>
              <a:t>Moloa‘a</a:t>
            </a:r>
            <a:r>
              <a:rPr lang="en-US" dirty="0"/>
              <a:t> Bay Coffee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Blair Estate Coffee</a:t>
            </a:r>
            <a:endParaRPr lang="en-US" dirty="0"/>
          </a:p>
          <a:p>
            <a:pPr marL="402336" lvl="1" indent="0">
              <a:buNone/>
            </a:pPr>
            <a:endParaRPr lang="en-US" dirty="0"/>
          </a:p>
          <a:p>
            <a:r>
              <a:rPr lang="en-US" dirty="0" smtClean="0"/>
              <a:t>No CBB reported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955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5772150" cy="6400800"/>
          </a:xfrm>
        </p:spPr>
        <p:txBody>
          <a:bodyPr>
            <a:normAutofit/>
          </a:bodyPr>
          <a:lstStyle/>
          <a:p>
            <a:r>
              <a:rPr lang="en-US" dirty="0" smtClean="0"/>
              <a:t>2016 – 2017  Yield/Acreage</a:t>
            </a:r>
          </a:p>
          <a:p>
            <a:pPr lvl="1"/>
            <a:r>
              <a:rPr lang="en-US" dirty="0" smtClean="0"/>
              <a:t>2,515 acres</a:t>
            </a:r>
          </a:p>
          <a:p>
            <a:pPr lvl="1"/>
            <a:r>
              <a:rPr lang="en-US" dirty="0" smtClean="0"/>
              <a:t>10 million lbs. cherry</a:t>
            </a:r>
          </a:p>
          <a:p>
            <a:pPr lvl="1"/>
            <a:r>
              <a:rPr lang="en-US" dirty="0" smtClean="0"/>
              <a:t>2.3 million </a:t>
            </a:r>
            <a:r>
              <a:rPr lang="en-US" dirty="0" smtClean="0"/>
              <a:t>lbs. green bean (23% recovery)</a:t>
            </a:r>
          </a:p>
          <a:p>
            <a:pPr lvl="1"/>
            <a:endParaRPr lang="en-US" dirty="0"/>
          </a:p>
          <a:p>
            <a:pPr marL="402336" lvl="1" indent="0">
              <a:buNone/>
            </a:pPr>
            <a:r>
              <a:rPr lang="en-US" dirty="0" smtClean="0"/>
              <a:t>Crop Comments:</a:t>
            </a:r>
          </a:p>
          <a:p>
            <a:pPr lvl="1"/>
            <a:r>
              <a:rPr lang="en-US" dirty="0" smtClean="0"/>
              <a:t>Pumping station fire affected irrigation second half of growing cycle</a:t>
            </a:r>
          </a:p>
          <a:p>
            <a:pPr lvl="1"/>
            <a:r>
              <a:rPr lang="en-US" dirty="0" smtClean="0"/>
              <a:t>50 – 60% water deficit thru summer = reduced yield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16200000">
            <a:off x="-2697692" y="3364442"/>
            <a:ext cx="6248400" cy="100541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Kauai Coffee Company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577" t="9361" r="74838" b="81278"/>
          <a:stretch/>
        </p:blipFill>
        <p:spPr bwMode="auto">
          <a:xfrm>
            <a:off x="5791200" y="313795"/>
            <a:ext cx="71029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0" y="76200"/>
            <a:ext cx="1437671" cy="1005416"/>
          </a:xfrm>
          <a:prstGeom prst="rect">
            <a:avLst/>
          </a:prstGeom>
        </p:spPr>
        <p:txBody>
          <a:bodyPr vert="horz" anchor="ctr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Kauai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678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S:\KAANAPALI COFFEE SERVICES\Photos\Harvest 2014_2015\Reds almost ready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5638800" cy="563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421" y="2514600"/>
            <a:ext cx="5829300" cy="6096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>
                <a:cs typeface="Andalus" panose="02020603050405020304" pitchFamily="18" charset="-78"/>
              </a:rPr>
              <a:t>2017 - 2018 season -  Outlook</a:t>
            </a:r>
            <a:endParaRPr lang="en-US" dirty="0">
              <a:cs typeface="Andalus" panose="02020603050405020304" pitchFamily="18" charset="-78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2,690 harvest acres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2.9 </a:t>
            </a:r>
            <a:r>
              <a:rPr lang="en-US" dirty="0"/>
              <a:t>million lbs. of </a:t>
            </a:r>
            <a:r>
              <a:rPr lang="en-US" dirty="0" smtClean="0"/>
              <a:t>green bean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13 million lbs. cherry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Pump station fully operational now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Dry </a:t>
            </a:r>
            <a:r>
              <a:rPr lang="en-US" dirty="0" smtClean="0"/>
              <a:t>2017 </a:t>
            </a:r>
            <a:r>
              <a:rPr lang="en-US" dirty="0" smtClean="0"/>
              <a:t>spring and reduced pumping will affect crop size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CBB trapping checked weekly by staff and UH teams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16200000">
            <a:off x="-2697692" y="3364442"/>
            <a:ext cx="6248400" cy="100541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Kauai Coffee Company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577" t="9361" r="74838" b="81278"/>
          <a:stretch/>
        </p:blipFill>
        <p:spPr bwMode="auto">
          <a:xfrm>
            <a:off x="5791200" y="381000"/>
            <a:ext cx="71029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34000" y="76200"/>
            <a:ext cx="1437671" cy="1005416"/>
          </a:xfrm>
          <a:prstGeom prst="rect">
            <a:avLst/>
          </a:prstGeom>
        </p:spPr>
        <p:txBody>
          <a:bodyPr vert="horz" anchor="ctr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Kauai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553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57250" y="1828800"/>
            <a:ext cx="5772150" cy="6400800"/>
          </a:xfrm>
        </p:spPr>
        <p:txBody>
          <a:bodyPr>
            <a:normAutofit/>
          </a:bodyPr>
          <a:lstStyle/>
          <a:p>
            <a:r>
              <a:rPr lang="en-US" dirty="0" smtClean="0"/>
              <a:t>2016 – 2017  Yield/Acreage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6 acres </a:t>
            </a:r>
            <a:r>
              <a:rPr lang="en-US" dirty="0" err="1" smtClean="0"/>
              <a:t>Typica</a:t>
            </a:r>
            <a:r>
              <a:rPr lang="en-US" dirty="0" smtClean="0"/>
              <a:t> variety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10,000 lbs. cherry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Diversifying into other crops (Cacao)</a:t>
            </a:r>
            <a:r>
              <a:rPr lang="en-US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  <a:p>
            <a:r>
              <a:rPr lang="en-US" dirty="0">
                <a:latin typeface="+mj-lt"/>
                <a:cs typeface="Andalus" panose="02020603050405020304" pitchFamily="18" charset="-78"/>
              </a:rPr>
              <a:t>2016 – 2017  </a:t>
            </a:r>
            <a:r>
              <a:rPr lang="en-US" dirty="0" smtClean="0">
                <a:latin typeface="+mj-lt"/>
                <a:cs typeface="Andalus" panose="02020603050405020304" pitchFamily="18" charset="-78"/>
              </a:rPr>
              <a:t> -  Outlook</a:t>
            </a:r>
            <a:endParaRPr lang="en-US" dirty="0">
              <a:latin typeface="+mj-lt"/>
              <a:cs typeface="Andalus" panose="02020603050405020304" pitchFamily="18" charset="-78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20,000 lbs. cherry, improvements to irrigation and fertigation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New </a:t>
            </a:r>
            <a:r>
              <a:rPr lang="en-US" dirty="0" err="1" smtClean="0"/>
              <a:t>Hoshidana</a:t>
            </a:r>
            <a:r>
              <a:rPr lang="en-US" dirty="0" smtClean="0"/>
              <a:t> drying deck for parchment</a:t>
            </a:r>
            <a:endParaRPr lang="en-US" dirty="0"/>
          </a:p>
          <a:p>
            <a:pPr marL="402336" lvl="1" indent="0">
              <a:buNone/>
            </a:pPr>
            <a:endParaRPr lang="en-US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02336" lvl="1" indent="0">
              <a:buNone/>
            </a:pPr>
            <a:endParaRPr lang="en-US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02336" lvl="1" indent="0">
              <a:buNone/>
            </a:pP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577" t="9361" r="74838" b="81278"/>
          <a:stretch/>
        </p:blipFill>
        <p:spPr bwMode="auto">
          <a:xfrm>
            <a:off x="5725885" y="389995"/>
            <a:ext cx="71029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 rot="16200000">
            <a:off x="-2697692" y="3364442"/>
            <a:ext cx="6248400" cy="100541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Moloa’a</a:t>
            </a:r>
            <a:r>
              <a:rPr lang="en-US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Coffee Company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57800" y="152400"/>
            <a:ext cx="1437671" cy="1005416"/>
          </a:xfrm>
          <a:prstGeom prst="rect">
            <a:avLst/>
          </a:prstGeom>
        </p:spPr>
        <p:txBody>
          <a:bodyPr vert="horz" anchor="ctr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Kauai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827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Oahu</a:t>
            </a:r>
            <a:endParaRPr lang="en-US" sz="60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2209800"/>
            <a:ext cx="5623560" cy="640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Waialua Estate Coffee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HARC (</a:t>
            </a:r>
            <a:r>
              <a:rPr lang="en-US" dirty="0" err="1" smtClean="0"/>
              <a:t>Kunia</a:t>
            </a:r>
            <a:r>
              <a:rPr lang="en-US" dirty="0" smtClean="0"/>
              <a:t> &amp; Maunawili)</a:t>
            </a:r>
            <a:endParaRPr lang="en-US" dirty="0"/>
          </a:p>
          <a:p>
            <a:pPr marL="402336" lvl="1" indent="0">
              <a:buNone/>
            </a:pPr>
            <a:endParaRPr lang="en-US" dirty="0" smtClean="0"/>
          </a:p>
          <a:p>
            <a:pPr marL="402336" lvl="1" indent="0">
              <a:buNone/>
            </a:pPr>
            <a:endParaRPr lang="en-US" dirty="0"/>
          </a:p>
        </p:txBody>
      </p:sp>
      <p:pic>
        <p:nvPicPr>
          <p:cNvPr id="1030" name="Picture 6" descr="Image result for oahu coffee fa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47407"/>
            <a:ext cx="5431406" cy="4084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099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9272" t="21317" r="50000" b="66287"/>
          <a:stretch/>
        </p:blipFill>
        <p:spPr bwMode="auto">
          <a:xfrm>
            <a:off x="5360761" y="304800"/>
            <a:ext cx="887639" cy="70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90179" y="168730"/>
            <a:ext cx="1828801" cy="838200"/>
          </a:xfrm>
        </p:spPr>
        <p:txBody>
          <a:bodyPr vert="horz">
            <a:norm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Oahu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00100" y="990600"/>
            <a:ext cx="5943600" cy="6604000"/>
          </a:xfrm>
        </p:spPr>
        <p:txBody>
          <a:bodyPr>
            <a:normAutofit/>
          </a:bodyPr>
          <a:lstStyle/>
          <a:p>
            <a:r>
              <a:rPr lang="en-US" dirty="0" smtClean="0"/>
              <a:t>2016 – 2017  Yield/Acreage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155 acres </a:t>
            </a:r>
            <a:r>
              <a:rPr lang="en-US" dirty="0" err="1" smtClean="0"/>
              <a:t>Typica</a:t>
            </a:r>
            <a:r>
              <a:rPr lang="en-US" dirty="0" smtClean="0"/>
              <a:t> variety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423,000 lbs. cherry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&lt;100,000 lbs. green bean for island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+mj-lt"/>
                <a:cs typeface="Andalus" panose="02020603050405020304" pitchFamily="18" charset="-78"/>
              </a:rPr>
              <a:t>25% acreage stump pruning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+mj-lt"/>
                <a:cs typeface="Andalus" panose="02020603050405020304" pitchFamily="18" charset="-78"/>
              </a:rPr>
              <a:t>65% natural, 35% washed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+mj-lt"/>
                <a:cs typeface="Andalus" panose="02020603050405020304" pitchFamily="18" charset="-78"/>
              </a:rPr>
              <a:t>Est. CBB damage 15%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latin typeface="+mj-lt"/>
                <a:cs typeface="Andalus" panose="02020603050405020304" pitchFamily="18" charset="-78"/>
              </a:rPr>
              <a:t>Managed by Mike Conway, </a:t>
            </a:r>
          </a:p>
          <a:p>
            <a:pPr marL="402336" lvl="1" indent="0">
              <a:buNone/>
            </a:pPr>
            <a:r>
              <a:rPr lang="en-US" dirty="0" smtClean="0">
                <a:latin typeface="+mj-lt"/>
                <a:cs typeface="Andalus" panose="02020603050405020304" pitchFamily="18" charset="-78"/>
              </a:rPr>
              <a:t>  Kyle Barber &amp; Michelle Yamaguchi</a:t>
            </a:r>
          </a:p>
          <a:p>
            <a:pPr lvl="1"/>
            <a:endParaRPr lang="en-US" dirty="0">
              <a:latin typeface="+mj-lt"/>
              <a:cs typeface="Andalus" panose="02020603050405020304" pitchFamily="18" charset="-78"/>
            </a:endParaRPr>
          </a:p>
          <a:p>
            <a:pPr marL="402336" lvl="1" indent="0">
              <a:buNone/>
            </a:pPr>
            <a:endParaRPr lang="en-US" dirty="0"/>
          </a:p>
          <a:p>
            <a:pPr marL="82296" indent="0">
              <a:buNone/>
            </a:pPr>
            <a:endParaRPr lang="en-US" dirty="0" smtClean="0">
              <a:cs typeface="Andalus" panose="02020603050405020304" pitchFamily="18" charset="-78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 marL="402336" lvl="1" indent="0">
              <a:buNone/>
            </a:pPr>
            <a:endParaRPr lang="en-US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02336" lvl="1" indent="0">
              <a:buNone/>
            </a:pPr>
            <a:endParaRPr lang="en-US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402336" lvl="1" indent="0">
              <a:buNone/>
            </a:pPr>
            <a:endParaRPr lang="en-US" dirty="0"/>
          </a:p>
        </p:txBody>
      </p:sp>
      <p:pic>
        <p:nvPicPr>
          <p:cNvPr id="6" name="Content Placeholder 3" descr="IMG_14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5562600"/>
            <a:ext cx="4953000" cy="335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 rot="16200000">
            <a:off x="-2324857" y="3116792"/>
            <a:ext cx="5715000" cy="100541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Waialua Estate Coffee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385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xmlns:a="http://schemas.openxmlformats.org/drawingml/2006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7566</TotalTime>
  <Words>1067</Words>
  <Application>Microsoft Macintosh PowerPoint</Application>
  <PresentationFormat>On-screen Show (4:3)</PresentationFormat>
  <Paragraphs>223</Paragraphs>
  <Slides>30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Solstice</vt:lpstr>
      <vt:lpstr>Hawaii Coffee Growers Report</vt:lpstr>
      <vt:lpstr>Outline</vt:lpstr>
      <vt:lpstr>Slide 3</vt:lpstr>
      <vt:lpstr>Kauai</vt:lpstr>
      <vt:lpstr>Slide 5</vt:lpstr>
      <vt:lpstr>Slide 6</vt:lpstr>
      <vt:lpstr>Slide 7</vt:lpstr>
      <vt:lpstr>Oahu</vt:lpstr>
      <vt:lpstr>Oahu</vt:lpstr>
      <vt:lpstr>Oahu</vt:lpstr>
      <vt:lpstr>Oahu</vt:lpstr>
      <vt:lpstr>2017 final year of stump-cut program </vt:lpstr>
      <vt:lpstr>Oahu</vt:lpstr>
      <vt:lpstr>Oahu</vt:lpstr>
      <vt:lpstr>Maui</vt:lpstr>
      <vt:lpstr>Slide 16</vt:lpstr>
      <vt:lpstr>Slide 17</vt:lpstr>
      <vt:lpstr>Slide 18</vt:lpstr>
      <vt:lpstr>Slide 19</vt:lpstr>
      <vt:lpstr>Slide 20</vt:lpstr>
      <vt:lpstr>Hawaii Island</vt:lpstr>
      <vt:lpstr>Slide 22</vt:lpstr>
      <vt:lpstr>Slide 23</vt:lpstr>
      <vt:lpstr>Slide 24</vt:lpstr>
      <vt:lpstr>Slide 25</vt:lpstr>
      <vt:lpstr>Slide 26</vt:lpstr>
      <vt:lpstr>Overview: Hawaii Coffee Industry</vt:lpstr>
      <vt:lpstr>Steps to Reducing Potential Threats</vt:lpstr>
      <vt:lpstr>Slide 29</vt:lpstr>
      <vt:lpstr>Slide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</dc:creator>
  <cp:lastModifiedBy>james falconer</cp:lastModifiedBy>
  <cp:revision>219</cp:revision>
  <cp:lastPrinted>2016-07-15T08:35:08Z</cp:lastPrinted>
  <dcterms:created xsi:type="dcterms:W3CDTF">2017-07-20T18:52:17Z</dcterms:created>
  <dcterms:modified xsi:type="dcterms:W3CDTF">2017-07-20T19:16:52Z</dcterms:modified>
</cp:coreProperties>
</file>