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69" r:id="rId12"/>
    <p:sldId id="268" r:id="rId13"/>
    <p:sldId id="275" r:id="rId14"/>
    <p:sldId id="274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717A89-5460-4CF1-829B-90B9731C0129}">
          <p14:sldIdLst>
            <p14:sldId id="256"/>
            <p14:sldId id="257"/>
          </p14:sldIdLst>
        </p14:section>
        <p14:section name="Untitled Section" id="{51934421-99EF-48C5-A0A3-3886A3160598}">
          <p14:sldIdLst>
            <p14:sldId id="258"/>
            <p14:sldId id="259"/>
            <p14:sldId id="260"/>
            <p14:sldId id="261"/>
            <p14:sldId id="262"/>
            <p14:sldId id="270"/>
            <p14:sldId id="271"/>
            <p14:sldId id="272"/>
            <p14:sldId id="269"/>
            <p14:sldId id="268"/>
            <p14:sldId id="275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5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6112E-A2BC-4A83-A12B-1560717F7641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377F8-B570-4F72-8F47-B4CF6AE1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0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4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7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79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2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6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8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5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1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2E4ED-7570-4C6D-A82B-101958D50CA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C256-8916-40DD-BB00-0D38D9063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04801"/>
            <a:ext cx="7175351" cy="3200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1"/>
                </a:solidFill>
              </a:rPr>
              <a:t>HAWAII COFFEE ASSOCIATION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2015 ANNUAL CONFERENCE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tx1"/>
                </a:solidFill>
              </a:rPr>
              <a:t>ROASTED COFFEE LABELING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078972"/>
            <a:ext cx="7772399" cy="1424455"/>
          </a:xfrm>
        </p:spPr>
        <p:txBody>
          <a:bodyPr>
            <a:normAutofit/>
          </a:bodyPr>
          <a:lstStyle/>
          <a:p>
            <a:pPr algn="l"/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Jeri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Kahana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Division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Hawaii Department of Agriculture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0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a trademark that begins with the name of a Hawaii geographic origin unless 100% of the roasted or instant coffee comes from that geographic origin or the trademark ends with words that indicate a business entity</a:t>
            </a:r>
          </a:p>
          <a:p>
            <a:endParaRPr lang="en-US" dirty="0" smtClean="0"/>
          </a:p>
          <a:p>
            <a:r>
              <a:rPr lang="en-US" dirty="0" smtClean="0"/>
              <a:t>Print the identity statement in a smaller font than that used for a trademark that includes the name of a Hawaii geographic origin in a location other than the front label of a package of roasted or instant coffee</a:t>
            </a:r>
          </a:p>
          <a:p>
            <a:endParaRPr lang="en-US" dirty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94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Roasters, manufacturers or others who package roasted or instant coffee shall maintain records on volume and Hawaii geographic origin or non-Hawaii origin purchased and sold for a period of 2 years</a:t>
            </a:r>
            <a:endParaRPr lang="en-US" dirty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6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100% Pure Kona Coffee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No.  The word “Pure” is intervening material and 	should  be removed.</a:t>
            </a:r>
          </a:p>
          <a:p>
            <a:pPr marL="514350" indent="-457200"/>
            <a:r>
              <a:rPr lang="en-US" dirty="0" smtClean="0"/>
              <a:t>100% Hawaii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No.  The word “Coffee” is required in the identity 	statement after “Hawaii”.</a:t>
            </a:r>
          </a:p>
          <a:p>
            <a:pPr marL="514350" indent="-457200"/>
            <a:r>
              <a:rPr lang="en-US" dirty="0" smtClean="0"/>
              <a:t>Oahu </a:t>
            </a:r>
            <a:r>
              <a:rPr lang="en-US" dirty="0" err="1" smtClean="0"/>
              <a:t>Peaberry</a:t>
            </a:r>
            <a:r>
              <a:rPr lang="en-US" dirty="0" smtClean="0"/>
              <a:t> Coffee</a:t>
            </a:r>
          </a:p>
          <a:p>
            <a:pPr marL="5715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No.  The word “</a:t>
            </a:r>
            <a:r>
              <a:rPr lang="en-US" dirty="0" err="1" smtClean="0">
                <a:solidFill>
                  <a:srgbClr val="FF0000"/>
                </a:solidFill>
              </a:rPr>
              <a:t>Peaberry</a:t>
            </a:r>
            <a:r>
              <a:rPr lang="en-US" dirty="0" smtClean="0">
                <a:solidFill>
                  <a:srgbClr val="FF0000"/>
                </a:solidFill>
              </a:rPr>
              <a:t>” is intervening 	material and should be removed.</a:t>
            </a:r>
            <a:endParaRPr lang="en-US" dirty="0" smtClean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12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Maui Coffee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Yes.  Provided it consists of 100% roasted or 	instant coffee from that geographic origin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10% </a:t>
            </a:r>
            <a:r>
              <a:rPr lang="en-US" dirty="0" err="1" smtClean="0"/>
              <a:t>Hamakua</a:t>
            </a:r>
            <a:r>
              <a:rPr lang="en-US" dirty="0" smtClean="0"/>
              <a:t> Blend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No.  The word “coffee” is required before blend.</a:t>
            </a:r>
            <a:endParaRPr lang="en-US" dirty="0" smtClean="0"/>
          </a:p>
          <a:p>
            <a:pPr>
              <a:tabLst>
                <a:tab pos="3548063" algn="l"/>
              </a:tabLst>
            </a:pPr>
            <a:r>
              <a:rPr lang="en-US" dirty="0" smtClean="0"/>
              <a:t>Kau Coffee Blend</a:t>
            </a:r>
          </a:p>
          <a:p>
            <a:pPr marL="457200" lvl="1" indent="0">
              <a:buNone/>
              <a:tabLst>
                <a:tab pos="858838" algn="l"/>
              </a:tabLst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No.  The percentage of Kau coffee is required 	before “Kau”.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8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457200"/>
            <a:r>
              <a:rPr lang="en-US" dirty="0" smtClean="0"/>
              <a:t>Macadamia Nut</a:t>
            </a:r>
          </a:p>
          <a:p>
            <a:pPr marL="57150" indent="0">
              <a:buNone/>
            </a:pPr>
            <a:r>
              <a:rPr lang="en-US" dirty="0" smtClean="0"/>
              <a:t>     10% Kauai Coffee Blend</a:t>
            </a:r>
          </a:p>
          <a:p>
            <a:pPr marL="5715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Yes.  The words “Macadamia Nut” may 	appear above or below the identity 	statement</a:t>
            </a:r>
          </a:p>
          <a:p>
            <a:pPr marL="514350" indent="-457200"/>
            <a:r>
              <a:rPr lang="en-US" dirty="0" smtClean="0"/>
              <a:t>30% Molokai Coffee</a:t>
            </a:r>
          </a:p>
          <a:p>
            <a:pPr marL="57150" indent="0">
              <a:buNone/>
            </a:pPr>
            <a:r>
              <a:rPr lang="en-US" dirty="0" smtClean="0"/>
              <a:t>     All Hawaiian</a:t>
            </a:r>
          </a:p>
          <a:p>
            <a:pPr marL="5715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Yes, provided it consists of 100% Hawaii-	grown coffee from various geographic origins 	within the State.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88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Jeri </a:t>
            </a:r>
            <a:r>
              <a:rPr lang="en-US" dirty="0" err="1" smtClean="0"/>
              <a:t>Kahana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Phone:  	(808) 832-0705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E-mail:	Jeri.M.Kahana@hawaii.gov</a:t>
            </a:r>
            <a:endParaRPr lang="en-US" dirty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ROASTED COFFEE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100% HAWAII GROWN COFFEE</a:t>
            </a:r>
          </a:p>
          <a:p>
            <a:pPr lvl="1"/>
            <a:r>
              <a:rPr lang="en-US" dirty="0" smtClean="0"/>
              <a:t>From single Hawaii geographic origin</a:t>
            </a:r>
          </a:p>
          <a:p>
            <a:pPr lvl="2"/>
            <a:r>
              <a:rPr lang="en-US" dirty="0" err="1" smtClean="0"/>
              <a:t>Hamakua</a:t>
            </a:r>
            <a:endParaRPr lang="en-US" dirty="0" smtClean="0"/>
          </a:p>
          <a:p>
            <a:pPr lvl="2"/>
            <a:r>
              <a:rPr lang="en-US" dirty="0" smtClean="0"/>
              <a:t>Hawaii</a:t>
            </a:r>
          </a:p>
          <a:p>
            <a:pPr lvl="2"/>
            <a:r>
              <a:rPr lang="en-US" dirty="0" err="1" smtClean="0"/>
              <a:t>Kau</a:t>
            </a:r>
            <a:endParaRPr lang="en-US" dirty="0" smtClean="0"/>
          </a:p>
          <a:p>
            <a:pPr lvl="2"/>
            <a:r>
              <a:rPr lang="en-US" dirty="0" smtClean="0"/>
              <a:t>Kauai</a:t>
            </a:r>
          </a:p>
          <a:p>
            <a:pPr lvl="2"/>
            <a:r>
              <a:rPr lang="en-US" dirty="0" smtClean="0"/>
              <a:t>Kona</a:t>
            </a:r>
          </a:p>
          <a:p>
            <a:pPr lvl="2"/>
            <a:r>
              <a:rPr lang="en-US" dirty="0" smtClean="0"/>
              <a:t>Maui</a:t>
            </a:r>
          </a:p>
          <a:p>
            <a:pPr lvl="2"/>
            <a:r>
              <a:rPr lang="en-US" dirty="0" smtClean="0"/>
              <a:t>Molokai</a:t>
            </a:r>
          </a:p>
          <a:p>
            <a:pPr lvl="2"/>
            <a:r>
              <a:rPr lang="en-US" dirty="0" smtClean="0"/>
              <a:t>Oahu</a:t>
            </a:r>
          </a:p>
          <a:p>
            <a:pPr lvl="2"/>
            <a:endParaRPr lang="en-US" dirty="0" smtClean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6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Percent by weight of one of the Hawaii-grown coffees, used in coffee consisting of beans from several Hawaii geographic origins followed by the geographic origin of the weight specified and the terms “Coffee” and “All Hawaiian”</a:t>
            </a:r>
          </a:p>
          <a:p>
            <a:pPr marL="914400" lvl="2" indent="0">
              <a:buNone/>
            </a:pPr>
            <a:r>
              <a:rPr lang="en-US" b="1" dirty="0" smtClean="0"/>
              <a:t>	</a:t>
            </a:r>
            <a:r>
              <a:rPr lang="en-US" sz="3000" b="1" dirty="0" smtClean="0"/>
              <a:t>30% KONA COFFEE ALL HAWAIIAN</a:t>
            </a:r>
          </a:p>
          <a:p>
            <a:pPr marL="914400" lvl="2" indent="0">
              <a:buNone/>
            </a:pPr>
            <a:endParaRPr lang="en-US" sz="3000" b="1" dirty="0" smtClean="0"/>
          </a:p>
          <a:p>
            <a:pPr lvl="1"/>
            <a:r>
              <a:rPr lang="en-US" dirty="0" smtClean="0"/>
              <a:t>If you use a list of the various Hawaii coffee, the list shall consist of the term “Contains:”, followed by in descending order of percent by weight of the respective geographic origins.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/>
              <a:t>		100% HAWAII COFFEE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sz="2000" b="1" dirty="0" smtClean="0"/>
              <a:t>Contains:  50% Maui Coffee, and 50% Oahu Coffee </a:t>
            </a:r>
          </a:p>
          <a:p>
            <a:pPr lvl="1"/>
            <a:endParaRPr lang="en-US" b="1" dirty="0" smtClean="0"/>
          </a:p>
        </p:txBody>
      </p:sp>
      <p:pic>
        <p:nvPicPr>
          <p:cNvPr id="7" name="Picture 6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4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dirty="0" smtClean="0"/>
              <a:t>Placement, Prominence and Intervening Material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pPr lvl="2">
              <a:spcBef>
                <a:spcPts val="0"/>
              </a:spcBef>
            </a:pPr>
            <a:r>
              <a:rPr lang="en-US" dirty="0" smtClean="0"/>
              <a:t>Located in a position above the quantity statement on the principal display panel of the package</a:t>
            </a:r>
          </a:p>
          <a:p>
            <a:pPr lvl="2">
              <a:spcBef>
                <a:spcPts val="0"/>
              </a:spcBef>
            </a:pP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 smtClean="0"/>
              <a:t>Shall be prominent, conspicuous, legible and of a color that contrasts with the background</a:t>
            </a:r>
          </a:p>
          <a:p>
            <a:pPr lvl="2">
              <a:spcBef>
                <a:spcPts val="0"/>
              </a:spcBef>
            </a:pP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 smtClean="0"/>
              <a:t>No intervening material allowed such as, “Estate”, “Organic”, “Pure”, etc.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Hawaii-grown Coffee Blend</a:t>
            </a:r>
          </a:p>
          <a:p>
            <a:pPr lvl="1"/>
            <a:r>
              <a:rPr lang="en-US" dirty="0" smtClean="0"/>
              <a:t>The blend must contain minimum 10% Hawaii-grown coffee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Must include the percent Hawaii-grown coffee by weight used in the blend followed by the term “coffee blend”</a:t>
            </a:r>
          </a:p>
          <a:p>
            <a:pPr marL="1371600" lvl="3" indent="0">
              <a:buNone/>
            </a:pPr>
            <a:r>
              <a:rPr lang="en-US" dirty="0" smtClean="0"/>
              <a:t>	</a:t>
            </a:r>
            <a:r>
              <a:rPr lang="en-US" sz="3200" b="1" dirty="0" smtClean="0"/>
              <a:t>20% OAHU COFFEE BLEND</a:t>
            </a:r>
          </a:p>
          <a:p>
            <a:pPr marL="1371600" lvl="3" indent="0">
              <a:buNone/>
            </a:pPr>
            <a:endParaRPr lang="en-US" dirty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0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packages </a:t>
            </a:r>
            <a:r>
              <a:rPr lang="en-US" u="sng" dirty="0" smtClean="0"/>
              <a:t>&lt;</a:t>
            </a:r>
            <a:r>
              <a:rPr lang="en-US" dirty="0"/>
              <a:t> </a:t>
            </a:r>
            <a:r>
              <a:rPr lang="en-US" dirty="0" smtClean="0"/>
              <a:t>16 oz.</a:t>
            </a:r>
          </a:p>
          <a:p>
            <a:pPr lvl="1"/>
            <a:r>
              <a:rPr lang="en-US" dirty="0" smtClean="0"/>
              <a:t>Type size at least 1-1/2 times the type size for the quantity statement or 3/16 inch, whichever smaller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packages &gt; 16 oz.</a:t>
            </a:r>
          </a:p>
          <a:p>
            <a:pPr lvl="1"/>
            <a:r>
              <a:rPr lang="en-US" dirty="0" smtClean="0"/>
              <a:t>Type size at least 1-1/2 times the type size for the quantity statement</a:t>
            </a:r>
          </a:p>
          <a:p>
            <a:pPr lvl="1"/>
            <a:endParaRPr lang="en-US" dirty="0"/>
          </a:p>
          <a:p>
            <a:pPr marL="514350" indent="-457200"/>
            <a:r>
              <a:rPr lang="en-US" dirty="0" smtClean="0"/>
              <a:t>If upper and lower case letters used, lower case letters shall meet type size requirement</a:t>
            </a:r>
          </a:p>
        </p:txBody>
      </p:sp>
    </p:spTree>
    <p:extLst>
      <p:ext uri="{BB962C8B-B14F-4D97-AF65-F5344CB8AC3E}">
        <p14:creationId xmlns:p14="http://schemas.microsoft.com/office/powerpoint/2010/main" val="6061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identity statement for Hawaii-grown coffee unless 100% of the coffee is from that geographic origin</a:t>
            </a:r>
          </a:p>
          <a:p>
            <a:endParaRPr lang="en-US" dirty="0" smtClean="0"/>
          </a:p>
          <a:p>
            <a:r>
              <a:rPr lang="en-US" dirty="0" smtClean="0"/>
              <a:t>Use Hawaii geographic origin reference if the roasted or instant coffee contains &lt;10% coffee by weight from that geographic origin</a:t>
            </a:r>
          </a:p>
          <a:p>
            <a:endParaRPr lang="en-US" dirty="0" smtClean="0"/>
          </a:p>
          <a:p>
            <a:r>
              <a:rPr lang="en-US" dirty="0" smtClean="0"/>
              <a:t>Use Hawaii geographic origin without disclosing the percent Hawaii-grown coffee used.</a:t>
            </a:r>
            <a:endParaRPr lang="en-US" dirty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72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a Hawaii-geographic origin if the green coffee beans used do not meet Prime quality or better</a:t>
            </a:r>
          </a:p>
          <a:p>
            <a:endParaRPr lang="en-US" dirty="0" smtClean="0"/>
          </a:p>
          <a:p>
            <a:r>
              <a:rPr lang="en-US" dirty="0" smtClean="0"/>
              <a:t>Misrepresent the percent coffee by weight of any Hawaii geographic origin or non-Hawaii origin</a:t>
            </a:r>
          </a:p>
          <a:p>
            <a:endParaRPr lang="en-US" dirty="0" smtClean="0"/>
          </a:p>
          <a:p>
            <a:r>
              <a:rPr lang="en-US" dirty="0" smtClean="0"/>
              <a:t>Use the term “All Hawaiian” if the coffee is not produced entirely from the Hawaii geographic origin</a:t>
            </a:r>
            <a:endParaRPr lang="en-US" dirty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1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Hawaii geographic origin other than in the trademark or identity statement unless 100% of the coffee is from that geographic origin</a:t>
            </a:r>
          </a:p>
          <a:p>
            <a:endParaRPr lang="en-US" dirty="0" smtClean="0"/>
          </a:p>
          <a:p>
            <a:r>
              <a:rPr lang="en-US" dirty="0" smtClean="0"/>
              <a:t>Use more than one trademark on a package unless 100% percent is from that Hawaii geographic origin</a:t>
            </a:r>
          </a:p>
          <a:p>
            <a:endParaRPr lang="en-US" dirty="0" smtClean="0"/>
          </a:p>
        </p:txBody>
      </p:sp>
      <p:pic>
        <p:nvPicPr>
          <p:cNvPr id="4" name="Picture 3" descr="N:\Graphics\DOA\Color 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791200"/>
            <a:ext cx="457200" cy="76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77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515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   HAWAII COFFEE ASSOCIATION 2015 ANNUAL CONFERENCE  ROASTED COFFEE LABELING   </vt:lpstr>
      <vt:lpstr>ROASTED COFFEE LABELING</vt:lpstr>
      <vt:lpstr>Identity Statement</vt:lpstr>
      <vt:lpstr>Identity Statement</vt:lpstr>
      <vt:lpstr>Identity Statement</vt:lpstr>
      <vt:lpstr>Identity Statement</vt:lpstr>
      <vt:lpstr>VIOLATIONS</vt:lpstr>
      <vt:lpstr>VIOLATIONS</vt:lpstr>
      <vt:lpstr>VIOLATIONS</vt:lpstr>
      <vt:lpstr>VIOLATIONS</vt:lpstr>
      <vt:lpstr>RECORDS</vt:lpstr>
      <vt:lpstr>CORRECT OR NOT?</vt:lpstr>
      <vt:lpstr>CORRECT OR NOT?</vt:lpstr>
      <vt:lpstr>CORRECT OR NOT?</vt:lpstr>
      <vt:lpstr>QUESTIONS???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HAWAII COFFEE ASSOCIATION  2015 ANNUAL CONFERENCE </dc:title>
  <dc:creator>Jeri M. Kahana</dc:creator>
  <cp:lastModifiedBy>Kahana, Jeri M</cp:lastModifiedBy>
  <cp:revision>32</cp:revision>
  <dcterms:created xsi:type="dcterms:W3CDTF">2015-06-09T00:35:36Z</dcterms:created>
  <dcterms:modified xsi:type="dcterms:W3CDTF">2015-07-15T22:01:16Z</dcterms:modified>
</cp:coreProperties>
</file>